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05" r:id="rId3"/>
    <p:sldId id="407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4" r:id="rId14"/>
    <p:sldId id="295" r:id="rId15"/>
    <p:sldId id="296" r:id="rId16"/>
    <p:sldId id="297" r:id="rId17"/>
    <p:sldId id="298" r:id="rId18"/>
    <p:sldId id="293" r:id="rId19"/>
    <p:sldId id="299" r:id="rId20"/>
    <p:sldId id="301" r:id="rId21"/>
    <p:sldId id="300" r:id="rId22"/>
    <p:sldId id="302" r:id="rId23"/>
    <p:sldId id="303" r:id="rId24"/>
    <p:sldId id="304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6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09C4-C88E-B849-AE67-68C271DE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in-pile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6A25-BCDC-B94A-B277-936D53D7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572837" cy="43030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initial gas concentration is 0</a:t>
            </a:r>
            <a:endParaRPr lang="en-US" baseline="30000" dirty="0"/>
          </a:p>
          <a:p>
            <a:r>
              <a:rPr lang="en-US" dirty="0"/>
              <a:t>Gas is produced due to fission, where y is the chain yield (y = 0.3017 for Xe and Kr) and the fission rate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Gas can also decay, where </a:t>
            </a:r>
            <a:r>
              <a:rPr lang="en-US" dirty="0" err="1"/>
              <a:t>λ</a:t>
            </a:r>
            <a:r>
              <a:rPr lang="en-US" dirty="0"/>
              <a:t> is the decay constant</a:t>
            </a:r>
          </a:p>
          <a:p>
            <a:pPr lvl="1"/>
            <a:r>
              <a:rPr lang="en-US" dirty="0"/>
              <a:t>If we only consider stable stable products, </a:t>
            </a:r>
            <a:r>
              <a:rPr lang="en-US" dirty="0" err="1"/>
              <a:t>λ</a:t>
            </a:r>
            <a:r>
              <a:rPr lang="en-US" dirty="0"/>
              <a:t> = 0</a:t>
            </a:r>
          </a:p>
          <a:p>
            <a:r>
              <a:rPr lang="en-US" dirty="0"/>
              <a:t>For in pile release, the fraction is equal to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solving with with a Laplace transform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total gas production is         gas atoms/cm</a:t>
            </a:r>
            <a:r>
              <a:rPr lang="en-US" baseline="30000" dirty="0"/>
              <a:t>3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922-C38D-1647-AB9C-0F2202E3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84386B-6569-C24B-AE41-999609ADDACB}"/>
              </a:ext>
            </a:extLst>
          </p:cNvPr>
          <p:cNvGrpSpPr/>
          <p:nvPr/>
        </p:nvGrpSpPr>
        <p:grpSpPr>
          <a:xfrm>
            <a:off x="7977435" y="2680447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1F00A7-239C-ED4C-ACFE-5B4D2F438358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91CA77C-D771-1741-85F8-51775EC6C64C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3FE3A0D-D431-1345-AF72-CFEBA96AC3ED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BA19B6-74D4-5846-AF75-0994A30FE03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326D4-0CD0-524B-AE31-BB405C81635C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F664D1A-15F7-3B46-80BB-4376CC17DE2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D9D5BC9-B3BD-394F-96CC-0DC540220D02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547DA2E-3ACF-964E-B3D7-7DFFA151EB60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9A71CC-8972-7546-BF39-BFE76B641B1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AE65C1-2509-A04D-B7F5-F42ECB58C4AC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69EFAC6-412F-814C-AB30-A03D89086D22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51C58D-7162-2E49-9172-10C915C70456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8EB44B4-609E-D644-AE43-22722A28A906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78521FA-6C5A-2346-8EE6-DB44D60AA3DA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FCBAD04-6875-C64B-B940-876F036EC05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F162DA-0FC4-5043-BCA0-89F0B96225D5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6CE2B2-9249-E14D-A413-17F9E2289EE1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CBCEC-3B9F-8249-B308-119FBE6D10BD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BB9067-8AE6-8744-84D8-5EFEB26FB30F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06A614-5070-BB49-9913-75B8A2003EA9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1C0AA2D-6F68-EE40-B286-87F39E33EE9B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FBAD83C-1DF8-DD45-9ED3-95E0BDB7140E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192A325-D4D3-CA48-8B29-2925D10BFD95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EB65CA4-792A-FE48-BF37-1EC3B184605E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7BB8518-AFF7-7B40-850E-F7735E66A30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1CB47BE-FD19-E347-8CA8-29567516C6F6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2489B22-EA67-C046-A29C-C1C805D777EC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A222AF2-6659-1146-854E-115FD45FC18B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DBC6D8-9A39-EE4B-9B87-B36CBD5A428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A167CE-BBD5-4B47-A1A9-7FBA4B1BEAB6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EAC2EB8-FDF0-354B-9E9E-587B0ED56B6C}"/>
              </a:ext>
            </a:extLst>
          </p:cNvPr>
          <p:cNvSpPr txBox="1"/>
          <p:nvPr/>
        </p:nvSpPr>
        <p:spPr>
          <a:xfrm>
            <a:off x="8258393" y="5140433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42757B46-EB76-2F4D-B40D-4EEF99F1D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11" y="1902782"/>
            <a:ext cx="3416300" cy="558800"/>
          </a:xfrm>
          <a:prstGeom prst="rect">
            <a:avLst/>
          </a:prstGeom>
        </p:spPr>
      </p:pic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68B23A20-D46C-0B4F-9DB0-615A1E6F1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927" y="2851835"/>
            <a:ext cx="1752600" cy="2921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80D0193E-445C-814D-89CD-4411A0D88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66" y="3934755"/>
            <a:ext cx="1589522" cy="5152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FA15E6E-68C9-6741-8467-D0A74624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84" y="4783352"/>
            <a:ext cx="3095065" cy="914893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1399FAC1-7552-3645-8B7F-08AFA1E0D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63" y="5698245"/>
            <a:ext cx="38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24C1-4F45-FD48-A9B7-6F6D9483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D1020-178C-4B43-861B-B2D7A190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in-pile fuel pellet has escaped after one hour? It has an average grain size of 10 microns.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We have a short time (t=3600 s), so we can use: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 = 4*sqrt(8e-15*3600/(pi*(10e-4)^2)) – 3/2*8e-15*3600/(10e-4)^2 = 0.0121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5AA-330C-2742-978D-AE15B26B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693EAC2-4BF5-DF44-A7A5-AA40AAB17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96" y="4502913"/>
            <a:ext cx="1955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AEC8-285F-5A48-84BC-0BD03F46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3F120-30DB-BB40-89DD-E874BDC6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We have calculated the fraction, but how much gas was actually released?</a:t>
            </a:r>
          </a:p>
          <a:p>
            <a:r>
              <a:rPr lang="en-US" dirty="0"/>
              <a:t>Consider 3% enriched UO</a:t>
            </a:r>
            <a:r>
              <a:rPr lang="en-US" baseline="-25000" dirty="0"/>
              <a:t>2</a:t>
            </a:r>
            <a:r>
              <a:rPr lang="en-US" dirty="0"/>
              <a:t> with a thermal fission cross section of U-235, σ</a:t>
            </a:r>
            <a:r>
              <a:rPr lang="en-US" baseline="-25000" dirty="0"/>
              <a:t>f235</a:t>
            </a:r>
            <a:r>
              <a:rPr lang="en-US" dirty="0"/>
              <a:t> = 570 barns or 570 × 10</a:t>
            </a:r>
            <a:r>
              <a:rPr lang="en-US" baseline="30000" dirty="0"/>
              <a:t>-24 </a:t>
            </a:r>
            <a:r>
              <a:rPr lang="en-US" dirty="0"/>
              <a:t>cm</a:t>
            </a:r>
            <a:r>
              <a:rPr lang="en-US" baseline="30000" dirty="0"/>
              <a:t>2</a:t>
            </a:r>
            <a:r>
              <a:rPr lang="en-US" dirty="0"/>
              <a:t> and a density of UO2, </a:t>
            </a:r>
            <a:r>
              <a:rPr lang="en-US" dirty="0" err="1">
                <a:latin typeface="Symbol" pitchFamily="2" charset="2"/>
              </a:rPr>
              <a:t>r</a:t>
            </a:r>
            <a:r>
              <a:rPr lang="en-US" baseline="-25000" dirty="0" err="1"/>
              <a:t>U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What would be the number of fission gas atoms released after one hour with a neutron flux of 3×10</a:t>
            </a:r>
            <a:r>
              <a:rPr lang="en-US" baseline="30000" dirty="0"/>
              <a:t>13 </a:t>
            </a:r>
            <a:r>
              <a:rPr lang="en-US" dirty="0"/>
              <a:t>n/(cm</a:t>
            </a:r>
            <a:r>
              <a:rPr lang="en-US" baseline="30000" dirty="0"/>
              <a:t>2</a:t>
            </a:r>
            <a:r>
              <a:rPr lang="en-US" dirty="0"/>
              <a:t> s) from a pellet of radius 0.5 cm and height 1.2 cm?</a:t>
            </a:r>
          </a:p>
          <a:p>
            <a:pPr lvl="1"/>
            <a:r>
              <a:rPr lang="en-US" dirty="0"/>
              <a:t>Molar mass of 3% enriched UO2: 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pPr lvl="1"/>
            <a:r>
              <a:rPr lang="en-US" dirty="0"/>
              <a:t>Atom density of U-235 = 10.97 x 1/269.9 x 6.022E23 x 1/1 x 0.03 = 7.34E20 atoms/cm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First, we have to calculate the fission rate: </a:t>
            </a:r>
            <a:r>
              <a:rPr lang="en-US" dirty="0" err="1"/>
              <a:t>Fdot</a:t>
            </a:r>
            <a:r>
              <a:rPr lang="en-US" dirty="0"/>
              <a:t> = 7.34E20*570E-24*3e13 = </a:t>
            </a:r>
            <a:r>
              <a:rPr lang="hr-HR" dirty="0"/>
              <a:t>1.26E13 </a:t>
            </a:r>
            <a:r>
              <a:rPr lang="en-US" dirty="0"/>
              <a:t>fissions/(cm</a:t>
            </a:r>
            <a:r>
              <a:rPr lang="en-US" baseline="30000" dirty="0"/>
              <a:t>3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Next we calculate the total amount of fission gas produced</a:t>
            </a:r>
          </a:p>
          <a:p>
            <a:pPr lvl="2"/>
            <a:r>
              <a:rPr lang="en-US" dirty="0"/>
              <a:t>N</a:t>
            </a:r>
            <a:r>
              <a:rPr lang="en-US" baseline="-25000" dirty="0"/>
              <a:t>FG</a:t>
            </a:r>
            <a:r>
              <a:rPr lang="en-US" dirty="0"/>
              <a:t> = y </a:t>
            </a:r>
            <a:r>
              <a:rPr lang="en-US" dirty="0" err="1"/>
              <a:t>Fdot</a:t>
            </a:r>
            <a:r>
              <a:rPr lang="en-US" dirty="0"/>
              <a:t> t = 0.3017*1.26E13*3600 = </a:t>
            </a:r>
            <a:r>
              <a:rPr lang="it-IT" dirty="0"/>
              <a:t>1.36E16 </a:t>
            </a:r>
            <a:r>
              <a:rPr lang="it-IT" dirty="0" err="1"/>
              <a:t>fission</a:t>
            </a:r>
            <a:r>
              <a:rPr lang="it-IT" dirty="0"/>
              <a:t> gas </a:t>
            </a:r>
            <a:r>
              <a:rPr lang="it-IT" dirty="0" err="1"/>
              <a:t>atoms</a:t>
            </a:r>
            <a:r>
              <a:rPr lang="it-IT" dirty="0"/>
              <a:t>/cm</a:t>
            </a:r>
            <a:r>
              <a:rPr lang="it-IT" baseline="30000" dirty="0"/>
              <a:t>3</a:t>
            </a:r>
          </a:p>
          <a:p>
            <a:pPr lvl="2"/>
            <a:r>
              <a:rPr lang="it-IT" dirty="0" err="1"/>
              <a:t>Vol</a:t>
            </a:r>
            <a:r>
              <a:rPr lang="it-IT" dirty="0"/>
              <a:t> = π r</a:t>
            </a:r>
            <a:r>
              <a:rPr lang="it-IT" baseline="30000" dirty="0"/>
              <a:t>2</a:t>
            </a:r>
            <a:r>
              <a:rPr lang="it-IT" dirty="0"/>
              <a:t> h = </a:t>
            </a:r>
            <a:r>
              <a:rPr lang="it-IT" dirty="0" err="1"/>
              <a:t>pi</a:t>
            </a:r>
            <a:r>
              <a:rPr lang="it-IT" dirty="0"/>
              <a:t>*0.5^2*1.2 = 0.94 cm</a:t>
            </a:r>
            <a:r>
              <a:rPr lang="it-IT" baseline="30000" dirty="0"/>
              <a:t>3</a:t>
            </a:r>
          </a:p>
          <a:p>
            <a:pPr lvl="2"/>
            <a:r>
              <a:rPr lang="it-IT" dirty="0"/>
              <a:t>NFG*</a:t>
            </a:r>
            <a:r>
              <a:rPr lang="it-IT" dirty="0" err="1"/>
              <a:t>Vol</a:t>
            </a:r>
            <a:r>
              <a:rPr lang="it-IT" dirty="0"/>
              <a:t> = 1.36E16*0.94 = </a:t>
            </a:r>
            <a:r>
              <a:rPr lang="hr-HR" dirty="0"/>
              <a:t>1.28e16 </a:t>
            </a:r>
            <a:r>
              <a:rPr lang="hr-HR" dirty="0" err="1"/>
              <a:t>fission</a:t>
            </a:r>
            <a:r>
              <a:rPr lang="hr-HR" dirty="0"/>
              <a:t> gas </a:t>
            </a:r>
            <a:r>
              <a:rPr lang="hr-HR" dirty="0" err="1"/>
              <a:t>atoms</a:t>
            </a:r>
            <a:endParaRPr lang="hr-HR" dirty="0"/>
          </a:p>
          <a:p>
            <a:pPr lvl="1"/>
            <a:r>
              <a:rPr lang="hr-HR" dirty="0" err="1"/>
              <a:t>Finally</a:t>
            </a:r>
            <a:r>
              <a:rPr lang="hr-HR" dirty="0"/>
              <a:t> </a:t>
            </a:r>
            <a:r>
              <a:rPr lang="hr-HR" dirty="0" err="1"/>
              <a:t>we</a:t>
            </a:r>
            <a:r>
              <a:rPr lang="hr-HR" dirty="0"/>
              <a:t> </a:t>
            </a: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amount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gas </a:t>
            </a:r>
            <a:r>
              <a:rPr lang="hr-HR" dirty="0" err="1"/>
              <a:t>released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fraction</a:t>
            </a:r>
            <a:endParaRPr lang="hr-HR" dirty="0"/>
          </a:p>
          <a:p>
            <a:pPr lvl="2"/>
            <a:r>
              <a:rPr lang="hr-HR" dirty="0"/>
              <a:t>f = 0.0121</a:t>
            </a:r>
          </a:p>
          <a:p>
            <a:pPr lvl="2"/>
            <a:r>
              <a:rPr lang="hr-HR" dirty="0"/>
              <a:t>Gas </a:t>
            </a:r>
            <a:r>
              <a:rPr lang="hr-HR" dirty="0" err="1"/>
              <a:t>released</a:t>
            </a:r>
            <a:r>
              <a:rPr lang="hr-HR" dirty="0"/>
              <a:t> = 0.0121*1.28e16 </a:t>
            </a:r>
            <a:r>
              <a:rPr lang="hr-HR" dirty="0" err="1"/>
              <a:t>atoms</a:t>
            </a:r>
            <a:r>
              <a:rPr lang="hr-HR" dirty="0"/>
              <a:t> </a:t>
            </a:r>
            <a:r>
              <a:rPr lang="hr-HR" dirty="0" err="1"/>
              <a:t>produced</a:t>
            </a:r>
            <a:r>
              <a:rPr lang="hr-HR" dirty="0"/>
              <a:t> = </a:t>
            </a:r>
            <a:r>
              <a:rPr lang="cs-CZ" dirty="0"/>
              <a:t>1.55e14 </a:t>
            </a:r>
            <a:r>
              <a:rPr lang="cs-CZ" dirty="0" err="1"/>
              <a:t>atoms</a:t>
            </a:r>
            <a:r>
              <a:rPr lang="cs-CZ" dirty="0"/>
              <a:t> </a:t>
            </a:r>
            <a:r>
              <a:rPr lang="cs-CZ" dirty="0" err="1"/>
              <a:t>released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516C-495E-C746-BBD9-45CD42D8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8EA9-BEED-7245-8DF5-38040200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EAEE-A413-E34D-9D3E-4F651E41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be posting an optional assignment</a:t>
            </a:r>
          </a:p>
          <a:p>
            <a:pPr lvl="1"/>
            <a:r>
              <a:rPr lang="en-US" dirty="0"/>
              <a:t>If completed will count as 10% of your total grade, and other assignments will be adjusted uniformly</a:t>
            </a:r>
          </a:p>
          <a:p>
            <a:pPr lvl="1"/>
            <a:r>
              <a:rPr lang="en-US" dirty="0"/>
              <a:t>Details will be including within the post, but will be a written report, due April 22</a:t>
            </a:r>
          </a:p>
          <a:p>
            <a:endParaRPr lang="en-US" dirty="0"/>
          </a:p>
          <a:p>
            <a:r>
              <a:rPr lang="en-US" dirty="0"/>
              <a:t>Graded exams will be emailed out later today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7A7F4-0C05-1646-BEE3-6C3F40B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72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3C1F-10A5-5B4E-A3FD-FF5CBE4A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time progresses, both the fraction released and the produced gas increase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3C283-D6FD-3046-9CE5-84D45EEC2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41D05-1511-424E-961E-AD3365DC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3" y="2160588"/>
            <a:ext cx="5287433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8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7CE3-0A49-CF4C-B355-864DC82D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8CCB-060C-7442-A2C6-CB2E25D6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19952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ea typeface="ＭＳ Ｐゴシック"/>
                <a:cs typeface="ＭＳ Ｐゴシック"/>
              </a:rPr>
              <a:t>The Booth model ONLY considers stage one of fission gas release</a:t>
            </a:r>
          </a:p>
          <a:p>
            <a:r>
              <a:rPr lang="en-US" dirty="0"/>
              <a:t>Two stage Forsberg-</a:t>
            </a:r>
            <a:r>
              <a:rPr lang="en-US" dirty="0" err="1"/>
              <a:t>Massih</a:t>
            </a:r>
            <a:r>
              <a:rPr lang="en-US" dirty="0"/>
              <a:t> mechanistic model</a:t>
            </a:r>
          </a:p>
          <a:p>
            <a:pPr lvl="1"/>
            <a:r>
              <a:rPr lang="en-US" dirty="0"/>
              <a:t>Considers intragranular diffusion diffusion to grain boundaries (stage 1)</a:t>
            </a:r>
          </a:p>
          <a:p>
            <a:pPr lvl="1"/>
            <a:r>
              <a:rPr lang="en-US" dirty="0"/>
              <a:t>Also, grain boundary gas accumulation, resolution back into grain, saturation (stage 2)</a:t>
            </a:r>
          </a:p>
          <a:p>
            <a:pPr lvl="1"/>
            <a:r>
              <a:rPr lang="en-US" dirty="0"/>
              <a:t>Assumes that once the bubbles on the grain face are interconnected, it is released (no stage 3)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C7DB-12A6-7C41-95F5-CA2175DF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66D44-A615-B046-9766-557EEC19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129" y="3965349"/>
            <a:ext cx="3732068" cy="266813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56425B3-DE14-224B-98D8-1C83B1A7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28" y="1896334"/>
            <a:ext cx="3664524" cy="2069015"/>
          </a:xfrm>
          <a:prstGeom prst="rect">
            <a:avLst/>
          </a:prstGeom>
        </p:spPr>
      </p:pic>
      <p:pic>
        <p:nvPicPr>
          <p:cNvPr id="113" name="Picture 4">
            <a:extLst>
              <a:ext uri="{FF2B5EF4-FFF2-40B4-BE49-F238E27FC236}">
                <a16:creationId xmlns:a16="http://schemas.microsoft.com/office/drawing/2014/main" id="{213DC88F-A308-4545-8EA0-729127FD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75131" y="2073323"/>
            <a:ext cx="199091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0390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EE20-6ADC-574E-B7F8-50EF25E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65CD-C7B1-8B4E-B78C-FF6CD38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824752"/>
          </a:xfrm>
        </p:spPr>
        <p:txBody>
          <a:bodyPr/>
          <a:lstStyle/>
          <a:p>
            <a:r>
              <a:rPr lang="en-US" dirty="0"/>
              <a:t>2-stage F-M model over-predicts gas release because it neglects grain boundary bubble percolation (Stage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A39F2-CE96-394A-86B4-DD78AE41B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CB08-A9F3-B041-8753-5D31C8807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5"/>
          <a:stretch/>
        </p:blipFill>
        <p:spPr>
          <a:xfrm>
            <a:off x="7492703" y="2599952"/>
            <a:ext cx="4484144" cy="385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BFB50-5A92-B247-AF07-BB23903C4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640" y="3057588"/>
            <a:ext cx="4224833" cy="308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EDAF4-CF64-1D4C-90B1-502F5D76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13" y="3633831"/>
            <a:ext cx="2608622" cy="17296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9E7F17-B74E-DA4C-9C59-AD9B0A73ACAE}"/>
              </a:ext>
            </a:extLst>
          </p:cNvPr>
          <p:cNvSpPr/>
          <p:nvPr/>
        </p:nvSpPr>
        <p:spPr>
          <a:xfrm>
            <a:off x="3202640" y="63725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Millett, Tonks, and </a:t>
            </a:r>
            <a:r>
              <a:rPr lang="en-US" sz="1400" dirty="0" err="1"/>
              <a:t>Biner</a:t>
            </a:r>
            <a:r>
              <a:rPr lang="en-US" sz="1400" dirty="0"/>
              <a:t>. JNM, 424.1 (2012): 176-182.</a:t>
            </a:r>
          </a:p>
        </p:txBody>
      </p:sp>
    </p:spTree>
    <p:extLst>
      <p:ext uri="{BB962C8B-B14F-4D97-AF65-F5344CB8AC3E}">
        <p14:creationId xmlns:p14="http://schemas.microsoft.com/office/powerpoint/2010/main" val="787775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DB37-4927-E145-8DC5-C5510BCA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30F1-F66A-3947-84CD-EF59C3EE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diffusivity of the fission gas depends on temperature and on irradiation</a:t>
            </a:r>
          </a:p>
          <a:p>
            <a:r>
              <a:rPr lang="en-US" dirty="0"/>
              <a:t>Experimental data shows three different regimes for the diffusivity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A50F3-08EF-F245-98F6-767AB800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0A376-4CF2-484A-9699-196DBCAE8B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83" y="3127330"/>
            <a:ext cx="3198471" cy="36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D0B52A13-9891-634C-AB00-052FB8378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70" y="4275161"/>
            <a:ext cx="3467100" cy="127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1B0141-C2E7-774E-A73F-6B98D8B008EA}"/>
              </a:ext>
            </a:extLst>
          </p:cNvPr>
          <p:cNvSpPr/>
          <p:nvPr/>
        </p:nvSpPr>
        <p:spPr>
          <a:xfrm>
            <a:off x="4681970" y="3713835"/>
            <a:ext cx="28507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D = D</a:t>
            </a:r>
            <a:r>
              <a:rPr lang="en-US" sz="2000" baseline="-25000" dirty="0">
                <a:latin typeface="Times New Roman"/>
                <a:cs typeface="Times New Roman"/>
              </a:rPr>
              <a:t>1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2</a:t>
            </a:r>
            <a:r>
              <a:rPr lang="en-US" sz="2000" i="1" dirty="0">
                <a:latin typeface="Times New Roman"/>
                <a:cs typeface="Times New Roman"/>
              </a:rPr>
              <a:t> + D</a:t>
            </a:r>
            <a:r>
              <a:rPr lang="en-US" sz="2000" baseline="-25000" dirty="0">
                <a:latin typeface="Times New Roman"/>
                <a:cs typeface="Times New Roman"/>
              </a:rPr>
              <a:t>3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cm</a:t>
            </a:r>
            <a:r>
              <a:rPr lang="en-US" sz="2000" baseline="30000" dirty="0"/>
              <a:t>2</a:t>
            </a:r>
            <a:r>
              <a:rPr lang="en-US" sz="2000" dirty="0"/>
              <a:t>/s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FF3AD4-C7CA-DF4D-ABA5-63F16AC19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120" y="3334817"/>
            <a:ext cx="3721796" cy="279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2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44BE-2358-3F4C-A01A-CF08CBC3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DA0F-5064-494D-85C4-D2AB71B8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effective fission gas diffusivity is slower due to trapping by intragranular bubbles</a:t>
            </a:r>
          </a:p>
          <a:p>
            <a:r>
              <a:rPr lang="en-US" dirty="0"/>
              <a:t>As the gas atoms diffuse towards the grain boundary, some are trapped by the small intragranular bubbles</a:t>
            </a:r>
          </a:p>
          <a:p>
            <a:r>
              <a:rPr lang="en-US" dirty="0"/>
              <a:t>Some are later knocked out by energized particles (called resolution)</a:t>
            </a:r>
          </a:p>
          <a:p>
            <a:r>
              <a:rPr lang="en-US" dirty="0"/>
              <a:t>The effective diffusion constant depends on the trapping rate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and the resolution rate </a:t>
            </a:r>
            <a:r>
              <a:rPr lang="en-US" dirty="0" err="1"/>
              <a:t>r</a:t>
            </a:r>
            <a:r>
              <a:rPr lang="en-US" baseline="-25000" dirty="0" err="1"/>
              <a:t>r</a:t>
            </a:r>
            <a:endParaRPr lang="en-US" baseline="-25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AAC7-A8A0-E043-ACC6-0988C248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DA1C23-3A42-FE49-8B0C-D9D81D68D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00" y="5243066"/>
            <a:ext cx="203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80B7-6EF5-AD4A-BBDC-162C5988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F318E-9504-1F40-BC4D-0621517C2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and/or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72784-57C1-FF42-90FC-8500E357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1944162" y="2149247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65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="" xmlns:a14="http://schemas.microsoft.com/office/drawing/2010/main"/>
                </a:ext>
                <a:ext uri="{FAA26D3D-D897-4be2-8F04-BA451C77F1D7}">
                  <ma14:placeholderFlag xmlns="" xmlns:ma14="http://schemas.microsoft.com/office/mac/drawingml/2011/main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="" xmlns:a14="http://schemas.microsoft.com/office/drawing/2010/main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1742</Words>
  <Application>Microsoft Macintosh PowerPoint</Application>
  <PresentationFormat>Widescreen</PresentationFormat>
  <Paragraphs>227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Symbol</vt:lpstr>
      <vt:lpstr>Times New Roman</vt:lpstr>
      <vt:lpstr>NCStateU-horizontal-left-logo</vt:lpstr>
      <vt:lpstr>Nuclear Fuel Performance</vt:lpstr>
      <vt:lpstr>Housekeeping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  <vt:lpstr>Modeling in-pile release</vt:lpstr>
      <vt:lpstr>Example</vt:lpstr>
      <vt:lpstr>Gas release</vt:lpstr>
      <vt:lpstr>As time progresses, both the fraction released and the produced gas increase</vt:lpstr>
      <vt:lpstr>Forsberg-Massih model</vt:lpstr>
      <vt:lpstr>Forsberg-Massih model</vt:lpstr>
      <vt:lpstr>Gas diffusion</vt:lpstr>
      <vt:lpstr>Gas diffusion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17</cp:revision>
  <dcterms:created xsi:type="dcterms:W3CDTF">2020-02-19T20:03:05Z</dcterms:created>
  <dcterms:modified xsi:type="dcterms:W3CDTF">2021-03-23T14:20:51Z</dcterms:modified>
</cp:coreProperties>
</file>